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7" r:id="rId3"/>
    <p:sldId id="260" r:id="rId4"/>
    <p:sldId id="259" r:id="rId5"/>
    <p:sldId id="263" r:id="rId6"/>
    <p:sldId id="261" r:id="rId7"/>
    <p:sldId id="262" r:id="rId8"/>
    <p:sldId id="264" r:id="rId9"/>
    <p:sldId id="265" r:id="rId10"/>
    <p:sldId id="266" r:id="rId11"/>
    <p:sldId id="268" r:id="rId12"/>
    <p:sldId id="267" r:id="rId13"/>
    <p:sldId id="269"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842" autoAdjust="0"/>
  </p:normalViewPr>
  <p:slideViewPr>
    <p:cSldViewPr>
      <p:cViewPr varScale="1">
        <p:scale>
          <a:sx n="59" d="100"/>
          <a:sy n="59" d="100"/>
        </p:scale>
        <p:origin x="-23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B8F8A6-549E-43E5-90AF-95CC18A6D0FE}" type="datetimeFigureOut">
              <a:rPr kumimoji="1" lang="ja-JP" altLang="en-US" smtClean="0"/>
              <a:t>2014/1/6</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72FED9-4C16-4065-AB81-1CE4E92BBB14}" type="slidenum">
              <a:rPr kumimoji="1" lang="ja-JP" altLang="en-US" smtClean="0"/>
              <a:t>‹#›</a:t>
            </a:fld>
            <a:endParaRPr kumimoji="1" lang="ja-JP" altLang="en-US"/>
          </a:p>
        </p:txBody>
      </p:sp>
    </p:spTree>
    <p:extLst>
      <p:ext uri="{BB962C8B-B14F-4D97-AF65-F5344CB8AC3E}">
        <p14:creationId xmlns:p14="http://schemas.microsoft.com/office/powerpoint/2010/main" val="42587238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タイトル：経営分析を通じて、何が分かったのか、何を主張したいのかが分かるようなタイトルをつける。（例：日本の家電業界の復活）</a:t>
            </a:r>
            <a:endParaRPr kumimoji="1" lang="en-US" altLang="ja-JP" dirty="0" smtClean="0"/>
          </a:p>
          <a:p>
            <a:r>
              <a:rPr kumimoji="1" lang="ja-JP" altLang="en-US" dirty="0" smtClean="0"/>
              <a:t>副題：</a:t>
            </a:r>
            <a:r>
              <a:rPr kumimoji="1" lang="en-US" altLang="ja-JP" dirty="0" smtClean="0"/>
              <a:t>A</a:t>
            </a:r>
            <a:r>
              <a:rPr kumimoji="1" lang="ja-JP" altLang="en-US" dirty="0" smtClean="0"/>
              <a:t>社と</a:t>
            </a:r>
            <a:r>
              <a:rPr kumimoji="1" lang="en-US" altLang="ja-JP" dirty="0" smtClean="0"/>
              <a:t>B</a:t>
            </a:r>
            <a:r>
              <a:rPr kumimoji="1" lang="ja-JP" altLang="en-US" dirty="0" smtClean="0"/>
              <a:t>社の所には、実際に分析対象とした企業名を入れる。（例：ソニーとパナソニックの経営分析）</a:t>
            </a:r>
            <a:endParaRPr kumimoji="1" lang="en-US" altLang="ja-JP" dirty="0" smtClean="0"/>
          </a:p>
          <a:p>
            <a:r>
              <a:rPr kumimoji="1" lang="ja-JP" altLang="en-US" dirty="0" smtClean="0"/>
              <a:t>学籍番号：自分の学籍番号を記入してください。</a:t>
            </a:r>
            <a:endParaRPr kumimoji="1" lang="en-US" altLang="ja-JP" dirty="0" smtClean="0"/>
          </a:p>
          <a:p>
            <a:r>
              <a:rPr kumimoji="1" lang="ja-JP" altLang="en-US" dirty="0" smtClean="0"/>
              <a:t>氏名：自分の名前を入れてください。</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1</a:t>
            </a:fld>
            <a:endParaRPr kumimoji="1" lang="ja-JP" altLang="en-US"/>
          </a:p>
        </p:txBody>
      </p:sp>
    </p:spTree>
    <p:extLst>
      <p:ext uri="{BB962C8B-B14F-4D97-AF65-F5344CB8AC3E}">
        <p14:creationId xmlns:p14="http://schemas.microsoft.com/office/powerpoint/2010/main" val="12072515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グラフで両社の比較を視覚的に示す</a:t>
            </a:r>
          </a:p>
          <a:p>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10</a:t>
            </a:fld>
            <a:endParaRPr kumimoji="1" lang="ja-JP" altLang="en-US"/>
          </a:p>
        </p:txBody>
      </p:sp>
    </p:spTree>
    <p:extLst>
      <p:ext uri="{BB962C8B-B14F-4D97-AF65-F5344CB8AC3E}">
        <p14:creationId xmlns:p14="http://schemas.microsoft.com/office/powerpoint/2010/main" val="1863133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グラフで両社の比較を視覚的に示す</a:t>
            </a:r>
          </a:p>
          <a:p>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11</a:t>
            </a:fld>
            <a:endParaRPr kumimoji="1" lang="ja-JP" altLang="en-US"/>
          </a:p>
        </p:txBody>
      </p:sp>
    </p:spTree>
    <p:extLst>
      <p:ext uri="{BB962C8B-B14F-4D97-AF65-F5344CB8AC3E}">
        <p14:creationId xmlns:p14="http://schemas.microsoft.com/office/powerpoint/2010/main" val="18631338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（例）</a:t>
            </a:r>
            <a:endParaRPr kumimoji="1" lang="en-US" altLang="ja-JP" dirty="0" smtClean="0"/>
          </a:p>
          <a:p>
            <a:r>
              <a:rPr kumimoji="1" lang="ja-JP" altLang="en-US" dirty="0" smtClean="0"/>
              <a:t>企業１：ソニー株式会社</a:t>
            </a:r>
            <a:endParaRPr kumimoji="1" lang="en-US" altLang="ja-JP" dirty="0" smtClean="0"/>
          </a:p>
          <a:p>
            <a:r>
              <a:rPr kumimoji="1" lang="ja-JP" altLang="en-US" dirty="0" smtClean="0"/>
              <a:t>　</a:t>
            </a:r>
            <a:r>
              <a:rPr lang="en-US" altLang="ja-JP" dirty="0" smtClean="0"/>
              <a:t>1946</a:t>
            </a:r>
            <a:r>
              <a:rPr lang="ja-JP" altLang="en-US" dirty="0" smtClean="0"/>
              <a:t>年創立。テレビ、ビデオカメラをはじめとする総合家電メーカー。</a:t>
            </a:r>
            <a:endParaRPr lang="en-US" altLang="ja-JP" dirty="0" smtClean="0"/>
          </a:p>
          <a:p>
            <a:r>
              <a:rPr kumimoji="1" lang="ja-JP" altLang="en-US" dirty="0" smtClean="0"/>
              <a:t>企業２：パナソニック株式会社</a:t>
            </a:r>
            <a:endParaRPr kumimoji="1" lang="en-US" altLang="ja-JP" dirty="0" smtClean="0"/>
          </a:p>
          <a:p>
            <a:r>
              <a:rPr kumimoji="1" lang="ja-JP" altLang="en-US" dirty="0" smtClean="0"/>
              <a:t>　松下幸之助によって</a:t>
            </a:r>
            <a:r>
              <a:rPr kumimoji="1" lang="en-US" altLang="ja-JP" dirty="0" smtClean="0"/>
              <a:t>1918</a:t>
            </a:r>
            <a:r>
              <a:rPr kumimoji="1" lang="ja-JP" altLang="en-US" dirty="0" smtClean="0"/>
              <a:t>創業。家電から住宅関連機器にいたるまでの総合家電メーカ－。</a:t>
            </a:r>
            <a:endParaRPr kumimoji="1" lang="en-US" altLang="ja-JP" dirty="0" smtClean="0"/>
          </a:p>
          <a:p>
            <a:r>
              <a:rPr kumimoji="1" lang="ja-JP" altLang="en-US" dirty="0" smtClean="0"/>
              <a:t>理由：近年、韓国などの新興メーカーに押され気味で低迷が続いている日本を代表する両社であるが、アベノミックス効果による円安によって業績が回復傾向にあるのかを調べたいと思ったから。</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2</a:t>
            </a:fld>
            <a:endParaRPr kumimoji="1" lang="ja-JP" altLang="en-US"/>
          </a:p>
        </p:txBody>
      </p:sp>
    </p:spTree>
    <p:extLst>
      <p:ext uri="{BB962C8B-B14F-4D97-AF65-F5344CB8AC3E}">
        <p14:creationId xmlns:p14="http://schemas.microsoft.com/office/powerpoint/2010/main" val="1443937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社名は、「○○株式会社」というパターンと、「株式会社○○」というパターンに大別される。正式名称を調べ、間違えないこと。</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3</a:t>
            </a:fld>
            <a:endParaRPr kumimoji="1" lang="ja-JP" altLang="en-US"/>
          </a:p>
        </p:txBody>
      </p:sp>
    </p:spTree>
    <p:extLst>
      <p:ext uri="{BB962C8B-B14F-4D97-AF65-F5344CB8AC3E}">
        <p14:creationId xmlns:p14="http://schemas.microsoft.com/office/powerpoint/2010/main" val="1668331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社名は、「○○株式会社」というパターンと、「株式会社○○」というパターンに大別される。正式名称を調べ、間違えないこと。</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4</a:t>
            </a:fld>
            <a:endParaRPr kumimoji="1" lang="ja-JP" altLang="en-US"/>
          </a:p>
        </p:txBody>
      </p:sp>
    </p:spTree>
    <p:extLst>
      <p:ext uri="{BB962C8B-B14F-4D97-AF65-F5344CB8AC3E}">
        <p14:creationId xmlns:p14="http://schemas.microsoft.com/office/powerpoint/2010/main" val="1668331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データソース：どこから財務データを拾ったのか、</a:t>
            </a:r>
            <a:r>
              <a:rPr kumimoji="1" lang="en-US" altLang="ja-JP" dirty="0" smtClean="0"/>
              <a:t>EDINET</a:t>
            </a:r>
            <a:r>
              <a:rPr kumimoji="1" lang="ja-JP" altLang="en-US" dirty="0" smtClean="0"/>
              <a:t>から有価証券をダウンロードして集めたのか、</a:t>
            </a:r>
            <a:r>
              <a:rPr kumimoji="1" lang="en-US" altLang="ja-JP" dirty="0" smtClean="0"/>
              <a:t>EOL</a:t>
            </a:r>
            <a:r>
              <a:rPr kumimoji="1" lang="ja-JP" altLang="en-US" dirty="0" smtClean="0"/>
              <a:t>からダウンロードして集めたのか、といったことを書く</a:t>
            </a:r>
            <a:endParaRPr kumimoji="1" lang="en-US" altLang="ja-JP" dirty="0" smtClean="0"/>
          </a:p>
          <a:p>
            <a:endParaRPr kumimoji="1" lang="en-US" altLang="ja-JP" dirty="0" smtClean="0"/>
          </a:p>
          <a:p>
            <a:r>
              <a:rPr kumimoji="1" lang="ja-JP" altLang="en-US" dirty="0" smtClean="0"/>
              <a:t>期間：</a:t>
            </a:r>
            <a:r>
              <a:rPr kumimoji="1" lang="ja-JP" altLang="en-US" dirty="0" smtClean="0">
                <a:sym typeface="Wingdings" panose="05000000000000000000" pitchFamily="2" charset="2"/>
              </a:rPr>
              <a:t>（例</a:t>
            </a:r>
            <a:r>
              <a:rPr kumimoji="1" lang="ja-JP" altLang="en-US" dirty="0" smtClean="0"/>
              <a:t>）</a:t>
            </a:r>
            <a:r>
              <a:rPr kumimoji="1" lang="en-US" altLang="ja-JP" dirty="0" smtClean="0"/>
              <a:t>1993</a:t>
            </a:r>
            <a:r>
              <a:rPr kumimoji="1" lang="ja-JP" altLang="en-US" dirty="0" smtClean="0"/>
              <a:t>年</a:t>
            </a:r>
            <a:r>
              <a:rPr kumimoji="1" lang="en-US" altLang="ja-JP" dirty="0" smtClean="0"/>
              <a:t>3</a:t>
            </a:r>
            <a:r>
              <a:rPr kumimoji="1" lang="ja-JP" altLang="en-US" dirty="0" smtClean="0"/>
              <a:t>月期決算～</a:t>
            </a:r>
            <a:r>
              <a:rPr kumimoji="1" lang="en-US" altLang="ja-JP" dirty="0" smtClean="0"/>
              <a:t>2013</a:t>
            </a:r>
            <a:r>
              <a:rPr kumimoji="1" lang="ja-JP" altLang="en-US" dirty="0" smtClean="0"/>
              <a:t>年</a:t>
            </a:r>
            <a:r>
              <a:rPr kumimoji="1" lang="en-US" altLang="ja-JP" dirty="0" smtClean="0"/>
              <a:t>3</a:t>
            </a:r>
            <a:r>
              <a:rPr kumimoji="1" lang="ja-JP" altLang="en-US" dirty="0" smtClean="0"/>
              <a:t>月期決算まで（基本的には過去２０年分のデータを集める）。</a:t>
            </a:r>
            <a:endParaRPr kumimoji="1" lang="en-US" altLang="ja-JP" dirty="0" smtClean="0"/>
          </a:p>
          <a:p>
            <a:endParaRPr kumimoji="1" lang="en-US" altLang="ja-JP" dirty="0" smtClean="0"/>
          </a:p>
          <a:p>
            <a:r>
              <a:rPr kumimoji="1" lang="ja-JP" altLang="en-US" dirty="0" smtClean="0"/>
              <a:t>もし</a:t>
            </a:r>
            <a:r>
              <a:rPr kumimoji="1" lang="en-US" altLang="ja-JP" dirty="0" smtClean="0"/>
              <a:t>20</a:t>
            </a:r>
            <a:r>
              <a:rPr kumimoji="1" lang="ja-JP" altLang="en-US" dirty="0" smtClean="0"/>
              <a:t>年分を集められなかったら、たとえば</a:t>
            </a:r>
            <a:r>
              <a:rPr kumimoji="1" lang="en-US" altLang="ja-JP" dirty="0" smtClean="0"/>
              <a:t>15</a:t>
            </a:r>
            <a:r>
              <a:rPr kumimoji="1" lang="ja-JP" altLang="en-US" dirty="0" smtClean="0"/>
              <a:t>年でもよいから極力集めること。</a:t>
            </a:r>
            <a:r>
              <a:rPr kumimoji="1" lang="en-US" altLang="ja-JP" dirty="0" smtClean="0"/>
              <a:t>10</a:t>
            </a:r>
            <a:r>
              <a:rPr kumimoji="1" lang="ja-JP" altLang="en-US" dirty="0" smtClean="0"/>
              <a:t>年だとちょっと短いので、その場合は</a:t>
            </a:r>
            <a:r>
              <a:rPr kumimoji="1" lang="en-US" altLang="ja-JP" dirty="0" smtClean="0"/>
              <a:t>2</a:t>
            </a:r>
            <a:r>
              <a:rPr kumimoji="1" lang="ja-JP" altLang="en-US" dirty="0" smtClean="0"/>
              <a:t>社から</a:t>
            </a:r>
            <a:r>
              <a:rPr kumimoji="1" lang="en-US" altLang="ja-JP" dirty="0" smtClean="0"/>
              <a:t>3</a:t>
            </a:r>
            <a:r>
              <a:rPr kumimoji="1" lang="ja-JP" altLang="en-US" dirty="0" smtClean="0"/>
              <a:t>社に比較対象企業を増やすことで内容を充実させること。</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5</a:t>
            </a:fld>
            <a:endParaRPr kumimoji="1" lang="ja-JP" altLang="en-US"/>
          </a:p>
        </p:txBody>
      </p:sp>
    </p:spTree>
    <p:extLst>
      <p:ext uri="{BB962C8B-B14F-4D97-AF65-F5344CB8AC3E}">
        <p14:creationId xmlns:p14="http://schemas.microsoft.com/office/powerpoint/2010/main" val="457241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両社の利益額の推移を、両社を比較しながら述べる。可能な限り、グラフを作成して示す。</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6</a:t>
            </a:fld>
            <a:endParaRPr kumimoji="1" lang="ja-JP" altLang="en-US"/>
          </a:p>
        </p:txBody>
      </p:sp>
    </p:spTree>
    <p:extLst>
      <p:ext uri="{BB962C8B-B14F-4D97-AF65-F5344CB8AC3E}">
        <p14:creationId xmlns:p14="http://schemas.microsoft.com/office/powerpoint/2010/main" val="3604789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両社の売上高の推移を、両社を比較しながら述べる。可能な限り、グラフを作成して示す。</a:t>
            </a:r>
          </a:p>
          <a:p>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7</a:t>
            </a:fld>
            <a:endParaRPr kumimoji="1" lang="ja-JP" altLang="en-US"/>
          </a:p>
        </p:txBody>
      </p:sp>
    </p:spTree>
    <p:extLst>
      <p:ext uri="{BB962C8B-B14F-4D97-AF65-F5344CB8AC3E}">
        <p14:creationId xmlns:p14="http://schemas.microsoft.com/office/powerpoint/2010/main" val="1332193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グラフで両社の比較を視覚的に示す</a:t>
            </a:r>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8</a:t>
            </a:fld>
            <a:endParaRPr kumimoji="1" lang="ja-JP" altLang="en-US"/>
          </a:p>
        </p:txBody>
      </p:sp>
    </p:spTree>
    <p:extLst>
      <p:ext uri="{BB962C8B-B14F-4D97-AF65-F5344CB8AC3E}">
        <p14:creationId xmlns:p14="http://schemas.microsoft.com/office/powerpoint/2010/main" val="16980846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グラフで両社の比較を視覚的に示す</a:t>
            </a:r>
          </a:p>
          <a:p>
            <a:endParaRPr kumimoji="1" lang="ja-JP" altLang="en-US" dirty="0"/>
          </a:p>
        </p:txBody>
      </p:sp>
      <p:sp>
        <p:nvSpPr>
          <p:cNvPr id="4" name="スライド番号プレースホルダー 3"/>
          <p:cNvSpPr>
            <a:spLocks noGrp="1"/>
          </p:cNvSpPr>
          <p:nvPr>
            <p:ph type="sldNum" sz="quarter" idx="10"/>
          </p:nvPr>
        </p:nvSpPr>
        <p:spPr/>
        <p:txBody>
          <a:bodyPr/>
          <a:lstStyle/>
          <a:p>
            <a:fld id="{B672FED9-4C16-4065-AB81-1CE4E92BBB14}" type="slidenum">
              <a:rPr kumimoji="1" lang="ja-JP" altLang="en-US" smtClean="0"/>
              <a:t>9</a:t>
            </a:fld>
            <a:endParaRPr kumimoji="1" lang="ja-JP" altLang="en-US"/>
          </a:p>
        </p:txBody>
      </p:sp>
    </p:spTree>
    <p:extLst>
      <p:ext uri="{BB962C8B-B14F-4D97-AF65-F5344CB8AC3E}">
        <p14:creationId xmlns:p14="http://schemas.microsoft.com/office/powerpoint/2010/main" val="308449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186435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2861005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3196868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97557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1278154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332559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3054431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918573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3186269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3382945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50AE241-D643-4041-A206-DB71A8421EEE}" type="datetimeFigureOut">
              <a:rPr kumimoji="1" lang="ja-JP" altLang="en-US" smtClean="0"/>
              <a:t>2014/1/6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2186710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0AE241-D643-4041-A206-DB71A8421EEE}" type="datetimeFigureOut">
              <a:rPr kumimoji="1" lang="ja-JP" altLang="en-US" smtClean="0"/>
              <a:t>2014/1/6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BA241E-F033-4757-B0F4-9117EA7D4085}" type="slidenum">
              <a:rPr kumimoji="1" lang="ja-JP" altLang="en-US" smtClean="0"/>
              <a:t>‹#›</a:t>
            </a:fld>
            <a:endParaRPr kumimoji="1" lang="ja-JP" altLang="en-US"/>
          </a:p>
        </p:txBody>
      </p:sp>
    </p:spTree>
    <p:extLst>
      <p:ext uri="{BB962C8B-B14F-4D97-AF65-F5344CB8AC3E}">
        <p14:creationId xmlns:p14="http://schemas.microsoft.com/office/powerpoint/2010/main" val="326876044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dirty="0" smtClean="0"/>
              <a:t>タイトル</a:t>
            </a:r>
            <a:r>
              <a:rPr kumimoji="1" lang="en-US" altLang="ja-JP" dirty="0" smtClean="0"/>
              <a:t/>
            </a:r>
            <a:br>
              <a:rPr kumimoji="1" lang="en-US" altLang="ja-JP" dirty="0" smtClean="0"/>
            </a:br>
            <a:r>
              <a:rPr lang="en-US" altLang="ja-JP" dirty="0" smtClean="0"/>
              <a:t>A</a:t>
            </a:r>
            <a:r>
              <a:rPr lang="ja-JP" altLang="en-US" dirty="0" smtClean="0"/>
              <a:t>社と</a:t>
            </a:r>
            <a:r>
              <a:rPr lang="en-US" altLang="ja-JP" dirty="0" smtClean="0"/>
              <a:t>B</a:t>
            </a:r>
            <a:r>
              <a:rPr lang="ja-JP" altLang="en-US" dirty="0" smtClean="0"/>
              <a:t>社の経営分析</a:t>
            </a:r>
            <a:endParaRPr kumimoji="1" lang="ja-JP" altLang="en-US" dirty="0"/>
          </a:p>
        </p:txBody>
      </p:sp>
      <p:sp>
        <p:nvSpPr>
          <p:cNvPr id="3" name="サブタイトル 2"/>
          <p:cNvSpPr>
            <a:spLocks noGrp="1"/>
          </p:cNvSpPr>
          <p:nvPr>
            <p:ph type="subTitle" idx="1"/>
          </p:nvPr>
        </p:nvSpPr>
        <p:spPr/>
        <p:txBody>
          <a:bodyPr>
            <a:normAutofit/>
          </a:bodyPr>
          <a:lstStyle/>
          <a:p>
            <a:r>
              <a:rPr kumimoji="1" lang="ja-JP" altLang="en-US" dirty="0" smtClean="0"/>
              <a:t>学籍番号</a:t>
            </a:r>
            <a:endParaRPr kumimoji="1" lang="en-US" altLang="ja-JP" dirty="0" smtClean="0"/>
          </a:p>
          <a:p>
            <a:r>
              <a:rPr lang="ja-JP" altLang="en-US" dirty="0"/>
              <a:t>氏名</a:t>
            </a:r>
            <a:endParaRPr kumimoji="1" lang="ja-JP" altLang="en-US" dirty="0"/>
          </a:p>
        </p:txBody>
      </p:sp>
    </p:spTree>
    <p:extLst>
      <p:ext uri="{BB962C8B-B14F-4D97-AF65-F5344CB8AC3E}">
        <p14:creationId xmlns:p14="http://schemas.microsoft.com/office/powerpoint/2010/main" val="15910257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安全性指標の推移</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流動比率や負債比率といった安全性指標の推移を示す</a:t>
            </a:r>
            <a:endParaRPr kumimoji="1" lang="ja-JP" altLang="en-US" dirty="0"/>
          </a:p>
        </p:txBody>
      </p:sp>
    </p:spTree>
    <p:extLst>
      <p:ext uri="{BB962C8B-B14F-4D97-AF65-F5344CB8AC3E}">
        <p14:creationId xmlns:p14="http://schemas.microsoft.com/office/powerpoint/2010/main" val="1612552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成長性指標の推移</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一株あたり利益、</a:t>
            </a:r>
            <a:r>
              <a:rPr kumimoji="1" lang="en-US" altLang="ja-JP" dirty="0" smtClean="0"/>
              <a:t>PER</a:t>
            </a:r>
            <a:r>
              <a:rPr kumimoji="1" lang="ja-JP" altLang="en-US" dirty="0" err="1" smtClean="0"/>
              <a:t>、</a:t>
            </a:r>
            <a:r>
              <a:rPr kumimoji="1" lang="ja-JP" altLang="en-US" dirty="0" smtClean="0"/>
              <a:t>サステナブル成長率といった成長性指標の推移を示す</a:t>
            </a:r>
            <a:endParaRPr kumimoji="1" lang="ja-JP" altLang="en-US" dirty="0"/>
          </a:p>
        </p:txBody>
      </p:sp>
    </p:spTree>
    <p:extLst>
      <p:ext uri="{BB962C8B-B14F-4D97-AF65-F5344CB8AC3E}">
        <p14:creationId xmlns:p14="http://schemas.microsoft.com/office/powerpoint/2010/main" val="2178663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各指標の推移を見て読み取れたこと</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各指標をみて、感じたこと、素朴な疑問など、なるべく多くを列挙する</a:t>
            </a:r>
            <a:endParaRPr kumimoji="1" lang="ja-JP" altLang="en-US" dirty="0"/>
          </a:p>
        </p:txBody>
      </p:sp>
    </p:spTree>
    <p:extLst>
      <p:ext uri="{BB962C8B-B14F-4D97-AF65-F5344CB8AC3E}">
        <p14:creationId xmlns:p14="http://schemas.microsoft.com/office/powerpoint/2010/main" val="2840542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さらなる分析の必要性</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各指標の推移を見て、更に詳しく調べるべきだと感じたことを書く。</a:t>
            </a:r>
            <a:endParaRPr kumimoji="1" lang="en-US" altLang="ja-JP" dirty="0" smtClean="0"/>
          </a:p>
          <a:p>
            <a:r>
              <a:rPr lang="ja-JP" altLang="en-US" dirty="0" smtClean="0"/>
              <a:t>例えば、「利益の変動性について、より詳細に調べる必要性がある」といったことを指摘する。</a:t>
            </a:r>
            <a:endParaRPr kumimoji="1" lang="ja-JP" altLang="en-US" dirty="0"/>
          </a:p>
        </p:txBody>
      </p:sp>
    </p:spTree>
    <p:extLst>
      <p:ext uri="{BB962C8B-B14F-4D97-AF65-F5344CB8AC3E}">
        <p14:creationId xmlns:p14="http://schemas.microsoft.com/office/powerpoint/2010/main" val="168090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分析対象企業</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対象企業名１</a:t>
            </a:r>
            <a:endParaRPr kumimoji="1" lang="en-US" altLang="ja-JP" dirty="0" smtClean="0"/>
          </a:p>
          <a:p>
            <a:pPr lvl="1"/>
            <a:r>
              <a:rPr lang="ja-JP" altLang="en-US" dirty="0" smtClean="0"/>
              <a:t>企業１の簡単なプロフィールを書く</a:t>
            </a:r>
            <a:endParaRPr kumimoji="1" lang="en-US" altLang="ja-JP" dirty="0" smtClean="0"/>
          </a:p>
          <a:p>
            <a:r>
              <a:rPr lang="ja-JP" altLang="en-US" dirty="0"/>
              <a:t>対象</a:t>
            </a:r>
            <a:r>
              <a:rPr lang="ja-JP" altLang="en-US" dirty="0" smtClean="0"/>
              <a:t>企業名２</a:t>
            </a:r>
            <a:endParaRPr lang="en-US" altLang="ja-JP" dirty="0" smtClean="0"/>
          </a:p>
          <a:p>
            <a:pPr lvl="1"/>
            <a:r>
              <a:rPr lang="ja-JP" altLang="en-US" dirty="0" smtClean="0"/>
              <a:t>企業２の簡単な</a:t>
            </a:r>
            <a:r>
              <a:rPr lang="ja-JP" altLang="en-US" dirty="0"/>
              <a:t>プロフィール</a:t>
            </a:r>
            <a:r>
              <a:rPr lang="ja-JP" altLang="en-US" dirty="0" smtClean="0"/>
              <a:t>を書く</a:t>
            </a:r>
            <a:endParaRPr lang="en-US" altLang="ja-JP" dirty="0" smtClean="0"/>
          </a:p>
          <a:p>
            <a:r>
              <a:rPr kumimoji="1" lang="ja-JP" altLang="en-US" dirty="0" smtClean="0"/>
              <a:t>上記の２社を選んだ理由</a:t>
            </a:r>
            <a:endParaRPr kumimoji="1" lang="ja-JP" altLang="en-US" dirty="0"/>
          </a:p>
        </p:txBody>
      </p:sp>
    </p:spTree>
    <p:extLst>
      <p:ext uri="{BB962C8B-B14F-4D97-AF65-F5344CB8AC3E}">
        <p14:creationId xmlns:p14="http://schemas.microsoft.com/office/powerpoint/2010/main" val="1135698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企業１の概要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社名（正式なフルネームで）</a:t>
            </a:r>
            <a:endParaRPr kumimoji="1" lang="en-US" altLang="ja-JP" dirty="0" smtClean="0"/>
          </a:p>
          <a:p>
            <a:r>
              <a:rPr lang="ja-JP" altLang="en-US" dirty="0" smtClean="0"/>
              <a:t>創業日</a:t>
            </a:r>
            <a:endParaRPr lang="en-US" altLang="ja-JP" dirty="0" smtClean="0"/>
          </a:p>
          <a:p>
            <a:r>
              <a:rPr kumimoji="1" lang="ja-JP" altLang="en-US" dirty="0"/>
              <a:t>主</a:t>
            </a:r>
            <a:r>
              <a:rPr kumimoji="1" lang="ja-JP" altLang="en-US" dirty="0" smtClean="0"/>
              <a:t>たる</a:t>
            </a:r>
            <a:r>
              <a:rPr kumimoji="1" lang="ja-JP" altLang="en-US" dirty="0"/>
              <a:t>事業</a:t>
            </a:r>
            <a:r>
              <a:rPr kumimoji="1" lang="ja-JP" altLang="en-US" dirty="0" smtClean="0"/>
              <a:t>内容</a:t>
            </a:r>
            <a:endParaRPr kumimoji="1" lang="en-US" altLang="ja-JP" dirty="0" smtClean="0"/>
          </a:p>
          <a:p>
            <a:r>
              <a:rPr lang="ja-JP" altLang="en-US" dirty="0"/>
              <a:t>資本</a:t>
            </a:r>
            <a:r>
              <a:rPr lang="ja-JP" altLang="en-US" dirty="0" smtClean="0"/>
              <a:t>金</a:t>
            </a:r>
            <a:endParaRPr lang="en-US" altLang="ja-JP" dirty="0" smtClean="0"/>
          </a:p>
          <a:p>
            <a:r>
              <a:rPr kumimoji="1" lang="ja-JP" altLang="en-US" dirty="0" smtClean="0"/>
              <a:t>売上高</a:t>
            </a:r>
            <a:endParaRPr kumimoji="1" lang="en-US" altLang="ja-JP" dirty="0" smtClean="0"/>
          </a:p>
          <a:p>
            <a:r>
              <a:rPr lang="ja-JP" altLang="en-US" dirty="0"/>
              <a:t>従業員数</a:t>
            </a:r>
            <a:endParaRPr kumimoji="1" lang="ja-JP" altLang="en-US" dirty="0"/>
          </a:p>
        </p:txBody>
      </p:sp>
    </p:spTree>
    <p:extLst>
      <p:ext uri="{BB962C8B-B14F-4D97-AF65-F5344CB8AC3E}">
        <p14:creationId xmlns:p14="http://schemas.microsoft.com/office/powerpoint/2010/main" val="3776515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企業２の概要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社名（正式なフルネームで）</a:t>
            </a:r>
            <a:endParaRPr kumimoji="1" lang="en-US" altLang="ja-JP" dirty="0" smtClean="0"/>
          </a:p>
          <a:p>
            <a:r>
              <a:rPr lang="ja-JP" altLang="en-US" dirty="0" smtClean="0"/>
              <a:t>創業日</a:t>
            </a:r>
            <a:endParaRPr lang="en-US" altLang="ja-JP" dirty="0" smtClean="0"/>
          </a:p>
          <a:p>
            <a:r>
              <a:rPr kumimoji="1" lang="ja-JP" altLang="en-US" dirty="0"/>
              <a:t>主</a:t>
            </a:r>
            <a:r>
              <a:rPr kumimoji="1" lang="ja-JP" altLang="en-US" dirty="0" smtClean="0"/>
              <a:t>たる</a:t>
            </a:r>
            <a:r>
              <a:rPr kumimoji="1" lang="ja-JP" altLang="en-US" dirty="0"/>
              <a:t>事業</a:t>
            </a:r>
            <a:r>
              <a:rPr kumimoji="1" lang="ja-JP" altLang="en-US" dirty="0" smtClean="0"/>
              <a:t>内容</a:t>
            </a:r>
            <a:endParaRPr kumimoji="1" lang="en-US" altLang="ja-JP" dirty="0" smtClean="0"/>
          </a:p>
          <a:p>
            <a:r>
              <a:rPr lang="ja-JP" altLang="en-US" dirty="0"/>
              <a:t>資本</a:t>
            </a:r>
            <a:r>
              <a:rPr lang="ja-JP" altLang="en-US" dirty="0" smtClean="0"/>
              <a:t>金</a:t>
            </a:r>
            <a:endParaRPr lang="en-US" altLang="ja-JP" dirty="0" smtClean="0"/>
          </a:p>
          <a:p>
            <a:r>
              <a:rPr kumimoji="1" lang="ja-JP" altLang="en-US" dirty="0" smtClean="0"/>
              <a:t>売上高</a:t>
            </a:r>
            <a:endParaRPr kumimoji="1" lang="en-US" altLang="ja-JP" dirty="0" smtClean="0"/>
          </a:p>
          <a:p>
            <a:r>
              <a:rPr lang="ja-JP" altLang="en-US" dirty="0"/>
              <a:t>従業員数</a:t>
            </a:r>
            <a:endParaRPr kumimoji="1" lang="ja-JP" altLang="en-US" dirty="0"/>
          </a:p>
        </p:txBody>
      </p:sp>
    </p:spTree>
    <p:extLst>
      <p:ext uri="{BB962C8B-B14F-4D97-AF65-F5344CB8AC3E}">
        <p14:creationId xmlns:p14="http://schemas.microsoft.com/office/powerpoint/2010/main" val="2213370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分析データ</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データソース</a:t>
            </a:r>
            <a:endParaRPr kumimoji="1" lang="en-US" altLang="ja-JP" dirty="0" smtClean="0"/>
          </a:p>
          <a:p>
            <a:r>
              <a:rPr lang="ja-JP" altLang="en-US" dirty="0"/>
              <a:t>期間</a:t>
            </a:r>
            <a:endParaRPr kumimoji="1" lang="en-US" altLang="ja-JP" dirty="0" smtClean="0"/>
          </a:p>
          <a:p>
            <a:endParaRPr kumimoji="1" lang="ja-JP" altLang="en-US" dirty="0"/>
          </a:p>
        </p:txBody>
      </p:sp>
    </p:spTree>
    <p:extLst>
      <p:ext uri="{BB962C8B-B14F-4D97-AF65-F5344CB8AC3E}">
        <p14:creationId xmlns:p14="http://schemas.microsoft.com/office/powerpoint/2010/main" val="2260539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当期純利益</a:t>
            </a:r>
            <a:r>
              <a:rPr kumimoji="1" lang="ja-JP" altLang="en-US" dirty="0" smtClean="0"/>
              <a:t>の推移</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4198862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売上高の推移</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Tree>
    <p:extLst>
      <p:ext uri="{BB962C8B-B14F-4D97-AF65-F5344CB8AC3E}">
        <p14:creationId xmlns:p14="http://schemas.microsoft.com/office/powerpoint/2010/main" val="3796053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収益性の指標の推移</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ROE</a:t>
            </a:r>
            <a:r>
              <a:rPr lang="ja-JP" altLang="en-US" dirty="0" err="1" smtClean="0"/>
              <a:t>、</a:t>
            </a:r>
            <a:r>
              <a:rPr lang="en-US" altLang="ja-JP" dirty="0" smtClean="0"/>
              <a:t>ROA</a:t>
            </a:r>
            <a:r>
              <a:rPr lang="ja-JP" altLang="en-US" dirty="0" smtClean="0"/>
              <a:t>といった収益性の指標の推移を示す。</a:t>
            </a:r>
            <a:endParaRPr kumimoji="1" lang="ja-JP" altLang="en-US" dirty="0"/>
          </a:p>
        </p:txBody>
      </p:sp>
    </p:spTree>
    <p:extLst>
      <p:ext uri="{BB962C8B-B14F-4D97-AF65-F5344CB8AC3E}">
        <p14:creationId xmlns:p14="http://schemas.microsoft.com/office/powerpoint/2010/main" val="2649369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生産性指標の推移</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付加価値や労働生産性といった生産性指標の推移を示す</a:t>
            </a:r>
            <a:endParaRPr kumimoji="1" lang="ja-JP" altLang="en-US" dirty="0"/>
          </a:p>
        </p:txBody>
      </p:sp>
    </p:spTree>
    <p:extLst>
      <p:ext uri="{BB962C8B-B14F-4D97-AF65-F5344CB8AC3E}">
        <p14:creationId xmlns:p14="http://schemas.microsoft.com/office/powerpoint/2010/main" val="44357447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58</TotalTime>
  <Words>601</Words>
  <Application>Microsoft Office PowerPoint</Application>
  <PresentationFormat>画面に合わせる (4:3)</PresentationFormat>
  <Paragraphs>75</Paragraphs>
  <Slides>13</Slides>
  <Notes>11</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Office ​​テーマ</vt:lpstr>
      <vt:lpstr>タイトル A社とB社の経営分析</vt:lpstr>
      <vt:lpstr>分析対象企業</vt:lpstr>
      <vt:lpstr>企業１の概要</vt:lpstr>
      <vt:lpstr>企業２の概要</vt:lpstr>
      <vt:lpstr>分析データ</vt:lpstr>
      <vt:lpstr>当期純利益の推移</vt:lpstr>
      <vt:lpstr>売上高の推移</vt:lpstr>
      <vt:lpstr>収益性の指標の推移</vt:lpstr>
      <vt:lpstr>生産性指標の推移</vt:lpstr>
      <vt:lpstr>安全性指標の推移</vt:lpstr>
      <vt:lpstr>成長性指標の推移</vt:lpstr>
      <vt:lpstr>各指標の推移を見て読み取れたこと</vt:lpstr>
      <vt:lpstr>さらなる分析の必要性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 A社とB社の経営分析</dc:title>
  <dc:creator>sakaue</dc:creator>
  <cp:lastModifiedBy>sakaue</cp:lastModifiedBy>
  <cp:revision>5</cp:revision>
  <dcterms:created xsi:type="dcterms:W3CDTF">2014-01-06T14:46:51Z</dcterms:created>
  <dcterms:modified xsi:type="dcterms:W3CDTF">2014-01-06T15:45:08Z</dcterms:modified>
</cp:coreProperties>
</file>